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83" r:id="rId3"/>
    <p:sldId id="285" r:id="rId4"/>
    <p:sldId id="284" r:id="rId5"/>
    <p:sldId id="279" r:id="rId6"/>
    <p:sldId id="280" r:id="rId7"/>
    <p:sldId id="281" r:id="rId8"/>
    <p:sldId id="282" r:id="rId9"/>
    <p:sldId id="277" r:id="rId10"/>
    <p:sldId id="257" r:id="rId11"/>
    <p:sldId id="258" r:id="rId12"/>
    <p:sldId id="259" r:id="rId13"/>
    <p:sldId id="260" r:id="rId14"/>
    <p:sldId id="261" r:id="rId15"/>
    <p:sldId id="262" r:id="rId16"/>
    <p:sldId id="263" r:id="rId17"/>
    <p:sldId id="275" r:id="rId18"/>
    <p:sldId id="264" r:id="rId19"/>
    <p:sldId id="265" r:id="rId20"/>
    <p:sldId id="266" r:id="rId21"/>
    <p:sldId id="267" r:id="rId22"/>
    <p:sldId id="268" r:id="rId23"/>
    <p:sldId id="269" r:id="rId24"/>
    <p:sldId id="270" r:id="rId25"/>
    <p:sldId id="271" r:id="rId26"/>
    <p:sldId id="272" r:id="rId27"/>
    <p:sldId id="273" r:id="rId28"/>
    <p:sldId id="274" r:id="rId29"/>
    <p:sldId id="286" r:id="rId30"/>
    <p:sldId id="28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5B190877-4E2E-439C-8FAA-AB1B7349F9CF}" type="datetimeFigureOut">
              <a:rPr lang="tr-TR" smtClean="0"/>
              <a:t>3.12.2020</a:t>
            </a:fld>
            <a:endParaRPr lang="tr-T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tr-T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7FB8E5AB-73C9-448D-9CBF-CB390110771E}" type="slidenum">
              <a:rPr lang="tr-TR" smtClean="0"/>
              <a:t>‹#›</a:t>
            </a:fld>
            <a:endParaRPr lang="tr-TR"/>
          </a:p>
        </p:txBody>
      </p:sp>
    </p:spTree>
    <p:extLst>
      <p:ext uri="{BB962C8B-B14F-4D97-AF65-F5344CB8AC3E}">
        <p14:creationId xmlns:p14="http://schemas.microsoft.com/office/powerpoint/2010/main" val="3583322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5B190877-4E2E-439C-8FAA-AB1B7349F9CF}" type="datetimeFigureOut">
              <a:rPr lang="tr-TR" smtClean="0"/>
              <a:t>3.12.2020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FB8E5AB-73C9-448D-9CBF-CB390110771E}" type="slidenum">
              <a:rPr lang="tr-TR" smtClean="0"/>
              <a:t>‹#›</a:t>
            </a:fld>
            <a:endParaRPr lang="tr-TR"/>
          </a:p>
        </p:txBody>
      </p:sp>
    </p:spTree>
    <p:extLst>
      <p:ext uri="{BB962C8B-B14F-4D97-AF65-F5344CB8AC3E}">
        <p14:creationId xmlns:p14="http://schemas.microsoft.com/office/powerpoint/2010/main" val="3517515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5B190877-4E2E-439C-8FAA-AB1B7349F9CF}" type="datetimeFigureOut">
              <a:rPr lang="tr-TR" smtClean="0"/>
              <a:t>3.12.2020</a:t>
            </a:fld>
            <a:endParaRPr lang="tr-TR"/>
          </a:p>
        </p:txBody>
      </p:sp>
      <p:sp>
        <p:nvSpPr>
          <p:cNvPr id="5" name="Footer Placeholder 4"/>
          <p:cNvSpPr>
            <a:spLocks noGrp="1"/>
          </p:cNvSpPr>
          <p:nvPr>
            <p:ph type="ftr" sz="quarter" idx="11"/>
          </p:nvPr>
        </p:nvSpPr>
        <p:spPr>
          <a:xfrm>
            <a:off x="774923" y="5951811"/>
            <a:ext cx="7896279" cy="365125"/>
          </a:xfrm>
        </p:spPr>
        <p:txBody>
          <a:bodyPr/>
          <a:lstStyle/>
          <a:p>
            <a:endParaRPr lang="tr-T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7FB8E5AB-73C9-448D-9CBF-CB390110771E}" type="slidenum">
              <a:rPr lang="tr-TR" smtClean="0"/>
              <a:t>‹#›</a:t>
            </a:fld>
            <a:endParaRPr lang="tr-TR"/>
          </a:p>
        </p:txBody>
      </p:sp>
    </p:spTree>
    <p:extLst>
      <p:ext uri="{BB962C8B-B14F-4D97-AF65-F5344CB8AC3E}">
        <p14:creationId xmlns:p14="http://schemas.microsoft.com/office/powerpoint/2010/main" val="1258800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5B190877-4E2E-439C-8FAA-AB1B7349F9CF}" type="datetimeFigureOut">
              <a:rPr lang="tr-TR" smtClean="0"/>
              <a:t>3.12.2020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a:xfrm>
            <a:off x="10558300" y="5956137"/>
            <a:ext cx="1052508" cy="365125"/>
          </a:xfrm>
        </p:spPr>
        <p:txBody>
          <a:bodyPr/>
          <a:lstStyle/>
          <a:p>
            <a:fld id="{7FB8E5AB-73C9-448D-9CBF-CB390110771E}" type="slidenum">
              <a:rPr lang="tr-TR" smtClean="0"/>
              <a:t>‹#›</a:t>
            </a:fld>
            <a:endParaRPr lang="tr-TR"/>
          </a:p>
        </p:txBody>
      </p:sp>
    </p:spTree>
    <p:extLst>
      <p:ext uri="{BB962C8B-B14F-4D97-AF65-F5344CB8AC3E}">
        <p14:creationId xmlns:p14="http://schemas.microsoft.com/office/powerpoint/2010/main" val="1058935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5B190877-4E2E-439C-8FAA-AB1B7349F9CF}" type="datetimeFigureOut">
              <a:rPr lang="tr-TR" smtClean="0"/>
              <a:t>3.12.2020</a:t>
            </a:fld>
            <a:endParaRPr lang="tr-T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tr-T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7FB8E5AB-73C9-448D-9CBF-CB390110771E}" type="slidenum">
              <a:rPr lang="tr-TR" smtClean="0"/>
              <a:t>‹#›</a:t>
            </a:fld>
            <a:endParaRPr lang="tr-TR"/>
          </a:p>
        </p:txBody>
      </p:sp>
    </p:spTree>
    <p:extLst>
      <p:ext uri="{BB962C8B-B14F-4D97-AF65-F5344CB8AC3E}">
        <p14:creationId xmlns:p14="http://schemas.microsoft.com/office/powerpoint/2010/main" val="3055927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5B190877-4E2E-439C-8FAA-AB1B7349F9CF}" type="datetimeFigureOut">
              <a:rPr lang="tr-TR" smtClean="0"/>
              <a:t>3.12.2020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FB8E5AB-73C9-448D-9CBF-CB390110771E}" type="slidenum">
              <a:rPr lang="tr-TR" smtClean="0"/>
              <a:t>‹#›</a:t>
            </a:fld>
            <a:endParaRPr lang="tr-TR"/>
          </a:p>
        </p:txBody>
      </p:sp>
    </p:spTree>
    <p:extLst>
      <p:ext uri="{BB962C8B-B14F-4D97-AF65-F5344CB8AC3E}">
        <p14:creationId xmlns:p14="http://schemas.microsoft.com/office/powerpoint/2010/main" val="3903063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5B190877-4E2E-439C-8FAA-AB1B7349F9CF}" type="datetimeFigureOut">
              <a:rPr lang="tr-TR" smtClean="0"/>
              <a:t>3.12.2020</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7FB8E5AB-73C9-448D-9CBF-CB390110771E}" type="slidenum">
              <a:rPr lang="tr-TR" smtClean="0"/>
              <a:t>‹#›</a:t>
            </a:fld>
            <a:endParaRPr lang="tr-TR"/>
          </a:p>
        </p:txBody>
      </p:sp>
    </p:spTree>
    <p:extLst>
      <p:ext uri="{BB962C8B-B14F-4D97-AF65-F5344CB8AC3E}">
        <p14:creationId xmlns:p14="http://schemas.microsoft.com/office/powerpoint/2010/main" val="1503936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5B190877-4E2E-439C-8FAA-AB1B7349F9CF}" type="datetimeFigureOut">
              <a:rPr lang="tr-TR" smtClean="0"/>
              <a:t>3.12.2020</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7FB8E5AB-73C9-448D-9CBF-CB390110771E}" type="slidenum">
              <a:rPr lang="tr-TR" smtClean="0"/>
              <a:t>‹#›</a:t>
            </a:fld>
            <a:endParaRPr lang="tr-TR"/>
          </a:p>
        </p:txBody>
      </p:sp>
    </p:spTree>
    <p:extLst>
      <p:ext uri="{BB962C8B-B14F-4D97-AF65-F5344CB8AC3E}">
        <p14:creationId xmlns:p14="http://schemas.microsoft.com/office/powerpoint/2010/main" val="4091929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190877-4E2E-439C-8FAA-AB1B7349F9CF}" type="datetimeFigureOut">
              <a:rPr lang="tr-TR" smtClean="0"/>
              <a:t>3.12.2020</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7FB8E5AB-73C9-448D-9CBF-CB390110771E}" type="slidenum">
              <a:rPr lang="tr-TR" smtClean="0"/>
              <a:t>‹#›</a:t>
            </a:fld>
            <a:endParaRPr lang="tr-TR"/>
          </a:p>
        </p:txBody>
      </p:sp>
    </p:spTree>
    <p:extLst>
      <p:ext uri="{BB962C8B-B14F-4D97-AF65-F5344CB8AC3E}">
        <p14:creationId xmlns:p14="http://schemas.microsoft.com/office/powerpoint/2010/main" val="3822867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5B190877-4E2E-439C-8FAA-AB1B7349F9CF}" type="datetimeFigureOut">
              <a:rPr lang="tr-TR" smtClean="0"/>
              <a:t>3.12.2020</a:t>
            </a:fld>
            <a:endParaRPr lang="tr-T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tr-T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7FB8E5AB-73C9-448D-9CBF-CB390110771E}" type="slidenum">
              <a:rPr lang="tr-TR" smtClean="0"/>
              <a:t>‹#›</a:t>
            </a:fld>
            <a:endParaRPr lang="tr-TR"/>
          </a:p>
        </p:txBody>
      </p:sp>
    </p:spTree>
    <p:extLst>
      <p:ext uri="{BB962C8B-B14F-4D97-AF65-F5344CB8AC3E}">
        <p14:creationId xmlns:p14="http://schemas.microsoft.com/office/powerpoint/2010/main" val="3049309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5B190877-4E2E-439C-8FAA-AB1B7349F9CF}" type="datetimeFigureOut">
              <a:rPr lang="tr-TR" smtClean="0"/>
              <a:t>3.12.2020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FB8E5AB-73C9-448D-9CBF-CB390110771E}" type="slidenum">
              <a:rPr lang="tr-TR" smtClean="0"/>
              <a:t>‹#›</a:t>
            </a:fld>
            <a:endParaRPr lang="tr-TR"/>
          </a:p>
        </p:txBody>
      </p:sp>
    </p:spTree>
    <p:extLst>
      <p:ext uri="{BB962C8B-B14F-4D97-AF65-F5344CB8AC3E}">
        <p14:creationId xmlns:p14="http://schemas.microsoft.com/office/powerpoint/2010/main" val="4100409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B190877-4E2E-439C-8FAA-AB1B7349F9CF}" type="datetimeFigureOut">
              <a:rPr lang="tr-TR" smtClean="0"/>
              <a:t>3.12.2020</a:t>
            </a:fld>
            <a:endParaRPr lang="tr-T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tr-T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7FB8E5AB-73C9-448D-9CBF-CB390110771E}" type="slidenum">
              <a:rPr lang="tr-TR" smtClean="0"/>
              <a:t>‹#›</a:t>
            </a:fld>
            <a:endParaRPr lang="tr-T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79837209"/>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B5D795CF-5F70-4821-BB11-0B2B8FCCD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3B1AC31-0B6C-4781-BA06-16BE17F8A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9D2DE8F3-C99A-4665-A487-7E4A302635F9}"/>
              </a:ext>
            </a:extLst>
          </p:cNvPr>
          <p:cNvSpPr>
            <a:spLocks noGrp="1"/>
          </p:cNvSpPr>
          <p:nvPr>
            <p:ph type="ctrTitle"/>
          </p:nvPr>
        </p:nvSpPr>
        <p:spPr>
          <a:xfrm>
            <a:off x="4579243" y="1419225"/>
            <a:ext cx="6798608" cy="2085869"/>
          </a:xfrm>
        </p:spPr>
        <p:txBody>
          <a:bodyPr>
            <a:normAutofit fontScale="90000"/>
          </a:bodyPr>
          <a:lstStyle/>
          <a:p>
            <a:pPr>
              <a:lnSpc>
                <a:spcPct val="90000"/>
              </a:lnSpc>
            </a:pPr>
            <a:r>
              <a:rPr lang="tr-TR" sz="2500" b="0" i="0" dirty="0">
                <a:solidFill>
                  <a:srgbClr val="FFFFFF"/>
                </a:solidFill>
                <a:effectLst/>
                <a:latin typeface="Whitney"/>
              </a:rPr>
              <a:t>COMP491 </a:t>
            </a:r>
            <a:r>
              <a:rPr lang="tr-TR" sz="2500" b="0" i="0" dirty="0" err="1">
                <a:solidFill>
                  <a:srgbClr val="FFFFFF"/>
                </a:solidFill>
                <a:effectLst/>
                <a:latin typeface="Whitney"/>
              </a:rPr>
              <a:t>SenIor</a:t>
            </a:r>
            <a:r>
              <a:rPr lang="tr-TR" sz="2500" b="0" i="0" dirty="0">
                <a:solidFill>
                  <a:srgbClr val="FFFFFF"/>
                </a:solidFill>
                <a:effectLst/>
                <a:latin typeface="Whitney"/>
              </a:rPr>
              <a:t> </a:t>
            </a:r>
            <a:r>
              <a:rPr lang="tr-TR" sz="2500" b="0" i="0" dirty="0" err="1">
                <a:solidFill>
                  <a:srgbClr val="FFFFFF"/>
                </a:solidFill>
                <a:effectLst/>
                <a:latin typeface="Whitney"/>
              </a:rPr>
              <a:t>Desıgn</a:t>
            </a:r>
            <a:r>
              <a:rPr lang="tr-TR" sz="2500" b="0" i="0" dirty="0">
                <a:solidFill>
                  <a:srgbClr val="FFFFFF"/>
                </a:solidFill>
                <a:effectLst/>
                <a:latin typeface="Whitney"/>
              </a:rPr>
              <a:t> Project I </a:t>
            </a:r>
            <a:br>
              <a:rPr lang="tr-TR" sz="2500" b="0" i="0" dirty="0">
                <a:solidFill>
                  <a:srgbClr val="FFFFFF"/>
                </a:solidFill>
                <a:effectLst/>
                <a:latin typeface="Whitney"/>
              </a:rPr>
            </a:br>
            <a:br>
              <a:rPr lang="tr-TR" sz="2500" b="0" i="0" dirty="0">
                <a:solidFill>
                  <a:srgbClr val="FFFFFF"/>
                </a:solidFill>
                <a:effectLst/>
                <a:latin typeface="Whitney"/>
              </a:rPr>
            </a:br>
            <a:br>
              <a:rPr lang="tr-TR" sz="2500" b="0" i="0" dirty="0">
                <a:solidFill>
                  <a:srgbClr val="FFFFFF"/>
                </a:solidFill>
                <a:effectLst/>
                <a:latin typeface="Whitney"/>
              </a:rPr>
            </a:br>
            <a:r>
              <a:rPr lang="en-US" sz="2500" b="0" i="0" dirty="0">
                <a:solidFill>
                  <a:srgbClr val="FFFFFF"/>
                </a:solidFill>
                <a:effectLst/>
                <a:latin typeface="Whitney"/>
              </a:rPr>
              <a:t>2D Story-based Ai Supported Game Design</a:t>
            </a:r>
            <a:br>
              <a:rPr lang="tr-TR" sz="2500" b="0" i="0" dirty="0">
                <a:solidFill>
                  <a:srgbClr val="FFFFFF"/>
                </a:solidFill>
                <a:effectLst/>
                <a:latin typeface="Whitney"/>
              </a:rPr>
            </a:br>
            <a:br>
              <a:rPr lang="tr-TR" sz="2500" b="0" i="0" dirty="0">
                <a:solidFill>
                  <a:srgbClr val="FFFFFF"/>
                </a:solidFill>
                <a:effectLst/>
                <a:latin typeface="Whitney"/>
              </a:rPr>
            </a:br>
            <a:br>
              <a:rPr lang="tr-TR" sz="2500" b="0" i="0" dirty="0">
                <a:solidFill>
                  <a:srgbClr val="FFFFFF"/>
                </a:solidFill>
                <a:effectLst/>
                <a:latin typeface="Whitney"/>
              </a:rPr>
            </a:br>
            <a:endParaRPr lang="tr-TR" sz="2500" dirty="0">
              <a:solidFill>
                <a:srgbClr val="FFFFFF"/>
              </a:solidFill>
            </a:endParaRPr>
          </a:p>
        </p:txBody>
      </p:sp>
      <p:sp>
        <p:nvSpPr>
          <p:cNvPr id="3" name="Alt Başlık 2">
            <a:extLst>
              <a:ext uri="{FF2B5EF4-FFF2-40B4-BE49-F238E27FC236}">
                <a16:creationId xmlns:a16="http://schemas.microsoft.com/office/drawing/2014/main" id="{EF05848C-847E-4208-BEA5-AB4B3F68C550}"/>
              </a:ext>
            </a:extLst>
          </p:cNvPr>
          <p:cNvSpPr>
            <a:spLocks noGrp="1"/>
          </p:cNvSpPr>
          <p:nvPr>
            <p:ph type="subTitle" idx="1"/>
          </p:nvPr>
        </p:nvSpPr>
        <p:spPr>
          <a:xfrm>
            <a:off x="4579243" y="3505095"/>
            <a:ext cx="6798608" cy="1733655"/>
          </a:xfrm>
        </p:spPr>
        <p:txBody>
          <a:bodyPr>
            <a:normAutofit/>
          </a:bodyPr>
          <a:lstStyle/>
          <a:p>
            <a:pPr>
              <a:lnSpc>
                <a:spcPct val="90000"/>
              </a:lnSpc>
            </a:pPr>
            <a:r>
              <a:rPr lang="tr-TR" sz="1200" b="0" i="0" dirty="0" err="1">
                <a:solidFill>
                  <a:srgbClr val="EBEBEB"/>
                </a:solidFill>
                <a:effectLst/>
                <a:latin typeface="Whitney"/>
              </a:rPr>
              <a:t>AdvIsor</a:t>
            </a:r>
            <a:r>
              <a:rPr lang="tr-TR" sz="1200" b="0" i="0" dirty="0">
                <a:solidFill>
                  <a:srgbClr val="EBEBEB"/>
                </a:solidFill>
                <a:effectLst/>
                <a:latin typeface="Whitney"/>
              </a:rPr>
              <a:t> : </a:t>
            </a:r>
          </a:p>
          <a:p>
            <a:pPr marL="285750" indent="-285750">
              <a:lnSpc>
                <a:spcPct val="90000"/>
              </a:lnSpc>
              <a:buFont typeface="Wingdings" panose="05000000000000000000" pitchFamily="2" charset="2"/>
              <a:buChar char="Ø"/>
            </a:pPr>
            <a:r>
              <a:rPr lang="tr-TR" sz="1200" b="0" i="0" dirty="0">
                <a:solidFill>
                  <a:srgbClr val="EBEBEB"/>
                </a:solidFill>
                <a:effectLst/>
                <a:latin typeface="Whitney"/>
              </a:rPr>
              <a:t>Tuna Çakar</a:t>
            </a:r>
            <a:endParaRPr lang="tr-TR" sz="1200" dirty="0">
              <a:solidFill>
                <a:srgbClr val="EBEBEB"/>
              </a:solidFill>
            </a:endParaRPr>
          </a:p>
          <a:p>
            <a:pPr>
              <a:lnSpc>
                <a:spcPct val="90000"/>
              </a:lnSpc>
            </a:pPr>
            <a:r>
              <a:rPr lang="tr-TR" sz="1200" b="0" i="0" dirty="0">
                <a:solidFill>
                  <a:srgbClr val="EBEBEB"/>
                </a:solidFill>
                <a:effectLst/>
                <a:latin typeface="Whitney"/>
              </a:rPr>
              <a:t>Team </a:t>
            </a:r>
            <a:r>
              <a:rPr lang="tr-TR" sz="1200" b="0" i="0" dirty="0" err="1">
                <a:solidFill>
                  <a:srgbClr val="EBEBEB"/>
                </a:solidFill>
                <a:effectLst/>
                <a:latin typeface="Whitney"/>
              </a:rPr>
              <a:t>Members</a:t>
            </a:r>
            <a:r>
              <a:rPr lang="tr-TR" sz="1200" b="0" i="0" dirty="0">
                <a:solidFill>
                  <a:srgbClr val="EBEBEB"/>
                </a:solidFill>
                <a:effectLst/>
                <a:latin typeface="Whitney"/>
              </a:rPr>
              <a:t> : </a:t>
            </a:r>
          </a:p>
          <a:p>
            <a:pPr marL="285750" indent="-285750">
              <a:lnSpc>
                <a:spcPct val="90000"/>
              </a:lnSpc>
              <a:buFont typeface="Wingdings" panose="05000000000000000000" pitchFamily="2" charset="2"/>
              <a:buChar char="Ø"/>
            </a:pPr>
            <a:r>
              <a:rPr lang="tr-TR" sz="1200" b="0" i="0" dirty="0">
                <a:solidFill>
                  <a:srgbClr val="EBEBEB"/>
                </a:solidFill>
                <a:effectLst/>
                <a:latin typeface="Whitney"/>
              </a:rPr>
              <a:t>Atakan Ermete</a:t>
            </a:r>
          </a:p>
          <a:p>
            <a:pPr marL="285750" indent="-285750">
              <a:lnSpc>
                <a:spcPct val="90000"/>
              </a:lnSpc>
              <a:buFont typeface="Wingdings" panose="05000000000000000000" pitchFamily="2" charset="2"/>
              <a:buChar char="Ø"/>
            </a:pPr>
            <a:r>
              <a:rPr lang="tr-TR" sz="1200" b="0" i="0" dirty="0">
                <a:solidFill>
                  <a:srgbClr val="EBEBEB"/>
                </a:solidFill>
                <a:effectLst/>
                <a:latin typeface="Whitney"/>
              </a:rPr>
              <a:t>Muhammed </a:t>
            </a:r>
            <a:r>
              <a:rPr lang="tr-TR" sz="1200" b="0" i="0" dirty="0" err="1">
                <a:solidFill>
                  <a:srgbClr val="EBEBEB"/>
                </a:solidFill>
                <a:effectLst/>
                <a:latin typeface="Whitney"/>
              </a:rPr>
              <a:t>Rahmetullah</a:t>
            </a:r>
            <a:r>
              <a:rPr lang="tr-TR" sz="1200" b="0" i="0" dirty="0">
                <a:solidFill>
                  <a:srgbClr val="EBEBEB"/>
                </a:solidFill>
                <a:effectLst/>
                <a:latin typeface="Whitney"/>
              </a:rPr>
              <a:t> Kartal</a:t>
            </a:r>
            <a:endParaRPr lang="tr-TR" sz="1200" dirty="0">
              <a:solidFill>
                <a:srgbClr val="EBEBEB"/>
              </a:solidFill>
              <a:latin typeface="Whitney"/>
            </a:endParaRPr>
          </a:p>
          <a:p>
            <a:pPr marL="285750" indent="-285750">
              <a:lnSpc>
                <a:spcPct val="90000"/>
              </a:lnSpc>
              <a:buFont typeface="Wingdings" panose="05000000000000000000" pitchFamily="2" charset="2"/>
              <a:buChar char="Ø"/>
            </a:pPr>
            <a:r>
              <a:rPr lang="tr-TR" sz="1200" b="0" i="0" dirty="0">
                <a:solidFill>
                  <a:srgbClr val="EBEBEB"/>
                </a:solidFill>
                <a:effectLst/>
                <a:latin typeface="Whitney"/>
              </a:rPr>
              <a:t>Zeynep Ayyüce Çay</a:t>
            </a:r>
          </a:p>
          <a:p>
            <a:pPr>
              <a:lnSpc>
                <a:spcPct val="90000"/>
              </a:lnSpc>
            </a:pPr>
            <a:endParaRPr lang="tr-TR" sz="1200" dirty="0">
              <a:solidFill>
                <a:srgbClr val="EBEBEB"/>
              </a:solidFill>
            </a:endParaRPr>
          </a:p>
        </p:txBody>
      </p:sp>
      <p:pic>
        <p:nvPicPr>
          <p:cNvPr id="8" name="Picture 2">
            <a:extLst>
              <a:ext uri="{FF2B5EF4-FFF2-40B4-BE49-F238E27FC236}">
                <a16:creationId xmlns:a16="http://schemas.microsoft.com/office/drawing/2014/main" id="{FC20DF86-8C1C-4C80-8C38-E34850C1605C}"/>
              </a:ext>
            </a:extLst>
          </p:cNvPr>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22883" y="2420204"/>
            <a:ext cx="3801086" cy="2655766"/>
          </a:xfrm>
          <a:prstGeom prst="rect">
            <a:avLst/>
          </a:prstGeom>
          <a:noFill/>
          <a:ln>
            <a:noFill/>
          </a:ln>
        </p:spPr>
      </p:pic>
    </p:spTree>
    <p:extLst>
      <p:ext uri="{BB962C8B-B14F-4D97-AF65-F5344CB8AC3E}">
        <p14:creationId xmlns:p14="http://schemas.microsoft.com/office/powerpoint/2010/main" val="3506897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2482601-287E-4ED0-A1D6-550D1D4011F6}"/>
              </a:ext>
            </a:extLst>
          </p:cNvPr>
          <p:cNvSpPr>
            <a:spLocks noGrp="1"/>
          </p:cNvSpPr>
          <p:nvPr>
            <p:ph type="title"/>
          </p:nvPr>
        </p:nvSpPr>
        <p:spPr>
          <a:xfrm>
            <a:off x="4857404" y="1577340"/>
            <a:ext cx="6228950" cy="3703320"/>
          </a:xfrm>
        </p:spPr>
        <p:txBody>
          <a:bodyPr vert="horz" lIns="91440" tIns="45720" rIns="91440" bIns="45720" rtlCol="0" anchor="ctr">
            <a:normAutofit/>
          </a:bodyPr>
          <a:lstStyle/>
          <a:p>
            <a:r>
              <a:rPr lang="en-US" sz="6600" dirty="0">
                <a:solidFill>
                  <a:schemeClr val="tx2"/>
                </a:solidFill>
              </a:rPr>
              <a:t>CHARACTERS</a:t>
            </a:r>
          </a:p>
        </p:txBody>
      </p:sp>
      <p:sp>
        <p:nvSpPr>
          <p:cNvPr id="17" name="Rectangle 16">
            <a:extLst>
              <a:ext uri="{FF2B5EF4-FFF2-40B4-BE49-F238E27FC236}">
                <a16:creationId xmlns:a16="http://schemas.microsoft.com/office/drawing/2014/main" id="{11D976D6-8C98-48CC-8C34-0468F3167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13938" y="3383280"/>
            <a:ext cx="228600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88596" y="3383280"/>
            <a:ext cx="3703320" cy="914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53291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0883F11E-ECB3-4046-A121-A45C6FF631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FD8309F-F3EA-4A66-A193-99A335976D09}"/>
              </a:ext>
            </a:extLst>
          </p:cNvPr>
          <p:cNvSpPr>
            <a:spLocks noGrp="1"/>
          </p:cNvSpPr>
          <p:nvPr>
            <p:ph type="title"/>
          </p:nvPr>
        </p:nvSpPr>
        <p:spPr>
          <a:xfrm>
            <a:off x="581192" y="1370517"/>
            <a:ext cx="5708356" cy="1982571"/>
          </a:xfrm>
        </p:spPr>
        <p:txBody>
          <a:bodyPr vert="horz" lIns="91440" tIns="45720" rIns="91440" bIns="45720" rtlCol="0" anchor="b">
            <a:normAutofit/>
          </a:bodyPr>
          <a:lstStyle/>
          <a:p>
            <a:r>
              <a:rPr lang="en-US" sz="3600" dirty="0">
                <a:solidFill>
                  <a:schemeClr val="accent1"/>
                </a:solidFill>
              </a:rPr>
              <a:t>OLD MAN</a:t>
            </a:r>
          </a:p>
        </p:txBody>
      </p:sp>
      <p:sp>
        <p:nvSpPr>
          <p:cNvPr id="20" name="Rectangle 19">
            <a:extLst>
              <a:ext uri="{FF2B5EF4-FFF2-40B4-BE49-F238E27FC236}">
                <a16:creationId xmlns:a16="http://schemas.microsoft.com/office/drawing/2014/main" id="{5CF77191-9839-40D9-B04E-85DF01BB0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052796"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F007B11-F4C3-4A9E-AAA8-D52C8C1AD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306" y="457200"/>
            <a:ext cx="3052798"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871D0F6C-C993-4E97-A103-9448E35FE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453643"/>
            <a:ext cx="5009388"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7B28B346-1639-4F05-9EBC-808A9DC66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İçerik Yer Tutucusu 4" descr="kadın, tutma, dik, adam içeren bir resim&#10;&#10;Açıklama otomatik olarak oluşturuldu">
            <a:extLst>
              <a:ext uri="{FF2B5EF4-FFF2-40B4-BE49-F238E27FC236}">
                <a16:creationId xmlns:a16="http://schemas.microsoft.com/office/drawing/2014/main" id="{0498FDA2-DBF9-4127-BF00-2154BD7049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89300" y="1370517"/>
            <a:ext cx="2702946" cy="43772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23955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52">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56">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59" name="Rectangle 58">
            <a:extLst>
              <a:ext uri="{FF2B5EF4-FFF2-40B4-BE49-F238E27FC236}">
                <a16:creationId xmlns:a16="http://schemas.microsoft.com/office/drawing/2014/main" id="{0883F11E-ECB3-4046-A121-A45C6FF631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91223D7-38C8-431B-A946-C72648E2E3D9}"/>
              </a:ext>
            </a:extLst>
          </p:cNvPr>
          <p:cNvSpPr>
            <a:spLocks noGrp="1"/>
          </p:cNvSpPr>
          <p:nvPr>
            <p:ph type="title"/>
          </p:nvPr>
        </p:nvSpPr>
        <p:spPr>
          <a:xfrm>
            <a:off x="581192" y="1370517"/>
            <a:ext cx="5708356" cy="1982571"/>
          </a:xfrm>
        </p:spPr>
        <p:txBody>
          <a:bodyPr vert="horz" lIns="91440" tIns="45720" rIns="91440" bIns="45720" rtlCol="0" anchor="b">
            <a:normAutofit/>
          </a:bodyPr>
          <a:lstStyle/>
          <a:p>
            <a:r>
              <a:rPr lang="en-US" sz="3600">
                <a:solidFill>
                  <a:schemeClr val="accent1"/>
                </a:solidFill>
              </a:rPr>
              <a:t>NURSE</a:t>
            </a:r>
          </a:p>
        </p:txBody>
      </p:sp>
      <p:sp>
        <p:nvSpPr>
          <p:cNvPr id="61" name="Rectangle 60">
            <a:extLst>
              <a:ext uri="{FF2B5EF4-FFF2-40B4-BE49-F238E27FC236}">
                <a16:creationId xmlns:a16="http://schemas.microsoft.com/office/drawing/2014/main" id="{5CF77191-9839-40D9-B04E-85DF01BB0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052796"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62">
            <a:extLst>
              <a:ext uri="{FF2B5EF4-FFF2-40B4-BE49-F238E27FC236}">
                <a16:creationId xmlns:a16="http://schemas.microsoft.com/office/drawing/2014/main" id="{BF007B11-F4C3-4A9E-AAA8-D52C8C1AD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306" y="457200"/>
            <a:ext cx="3052798"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64">
            <a:extLst>
              <a:ext uri="{FF2B5EF4-FFF2-40B4-BE49-F238E27FC236}">
                <a16:creationId xmlns:a16="http://schemas.microsoft.com/office/drawing/2014/main" id="{871D0F6C-C993-4E97-A103-9448E35FE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453643"/>
            <a:ext cx="5009388"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7" name="Rectangle 66">
            <a:extLst>
              <a:ext uri="{FF2B5EF4-FFF2-40B4-BE49-F238E27FC236}">
                <a16:creationId xmlns:a16="http://schemas.microsoft.com/office/drawing/2014/main" id="{7B28B346-1639-4F05-9EBC-808A9DC66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İçerik Yer Tutucusu 4" descr="kıyafet, gömlek içeren bir resim&#10;&#10;Açıklama otomatik olarak oluşturuldu">
            <a:extLst>
              <a:ext uri="{FF2B5EF4-FFF2-40B4-BE49-F238E27FC236}">
                <a16:creationId xmlns:a16="http://schemas.microsoft.com/office/drawing/2014/main" id="{E26BD42E-2FA3-4185-83D7-4033EB9641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9112" y="1370517"/>
            <a:ext cx="2823321" cy="43772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75431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0883F11E-ECB3-4046-A121-A45C6FF631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28C0B9A-8D1C-41C7-9AC2-34EADDC9689C}"/>
              </a:ext>
            </a:extLst>
          </p:cNvPr>
          <p:cNvSpPr>
            <a:spLocks noGrp="1"/>
          </p:cNvSpPr>
          <p:nvPr>
            <p:ph type="title"/>
          </p:nvPr>
        </p:nvSpPr>
        <p:spPr>
          <a:xfrm>
            <a:off x="581192" y="1370517"/>
            <a:ext cx="5708356" cy="1982571"/>
          </a:xfrm>
        </p:spPr>
        <p:txBody>
          <a:bodyPr vert="horz" lIns="91440" tIns="45720" rIns="91440" bIns="45720" rtlCol="0" anchor="b">
            <a:normAutofit/>
          </a:bodyPr>
          <a:lstStyle/>
          <a:p>
            <a:r>
              <a:rPr lang="en-US" sz="3600" dirty="0">
                <a:solidFill>
                  <a:schemeClr val="accent1"/>
                </a:solidFill>
              </a:rPr>
              <a:t>SOLDIER</a:t>
            </a:r>
          </a:p>
        </p:txBody>
      </p:sp>
      <p:sp>
        <p:nvSpPr>
          <p:cNvPr id="20" name="Rectangle 19">
            <a:extLst>
              <a:ext uri="{FF2B5EF4-FFF2-40B4-BE49-F238E27FC236}">
                <a16:creationId xmlns:a16="http://schemas.microsoft.com/office/drawing/2014/main" id="{5CF77191-9839-40D9-B04E-85DF01BB0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052796"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F007B11-F4C3-4A9E-AAA8-D52C8C1AD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306" y="457200"/>
            <a:ext cx="3052798"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871D0F6C-C993-4E97-A103-9448E35FE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453643"/>
            <a:ext cx="5009388"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7B28B346-1639-4F05-9EBC-808A9DC66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İçerik Yer Tutucusu 4">
            <a:extLst>
              <a:ext uri="{FF2B5EF4-FFF2-40B4-BE49-F238E27FC236}">
                <a16:creationId xmlns:a16="http://schemas.microsoft.com/office/drawing/2014/main" id="{9EFF6047-8381-4E92-BDE2-17F4D6CD4D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44015" y="1370517"/>
            <a:ext cx="2593516" cy="43772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6871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1" name="Rectangle 30">
            <a:extLst>
              <a:ext uri="{FF2B5EF4-FFF2-40B4-BE49-F238E27FC236}">
                <a16:creationId xmlns:a16="http://schemas.microsoft.com/office/drawing/2014/main" id="{0883F11E-ECB3-4046-A121-A45C6FF631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C5F0C1F-810A-4BB8-8EE7-E2D5F1F2345A}"/>
              </a:ext>
            </a:extLst>
          </p:cNvPr>
          <p:cNvSpPr>
            <a:spLocks noGrp="1"/>
          </p:cNvSpPr>
          <p:nvPr>
            <p:ph type="title"/>
          </p:nvPr>
        </p:nvSpPr>
        <p:spPr>
          <a:xfrm>
            <a:off x="581192" y="1370517"/>
            <a:ext cx="5708356" cy="1982571"/>
          </a:xfrm>
        </p:spPr>
        <p:txBody>
          <a:bodyPr vert="horz" lIns="91440" tIns="45720" rIns="91440" bIns="45720" rtlCol="0" anchor="b">
            <a:normAutofit/>
          </a:bodyPr>
          <a:lstStyle/>
          <a:p>
            <a:r>
              <a:rPr lang="en-US" sz="3600">
                <a:solidFill>
                  <a:schemeClr val="accent1"/>
                </a:solidFill>
              </a:rPr>
              <a:t>COMMANDER</a:t>
            </a:r>
          </a:p>
        </p:txBody>
      </p:sp>
      <p:sp>
        <p:nvSpPr>
          <p:cNvPr id="33" name="Rectangle 32">
            <a:extLst>
              <a:ext uri="{FF2B5EF4-FFF2-40B4-BE49-F238E27FC236}">
                <a16:creationId xmlns:a16="http://schemas.microsoft.com/office/drawing/2014/main" id="{5CF77191-9839-40D9-B04E-85DF01BB0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052796"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BF007B11-F4C3-4A9E-AAA8-D52C8C1AD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306" y="457200"/>
            <a:ext cx="3052798"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871D0F6C-C993-4E97-A103-9448E35FE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453643"/>
            <a:ext cx="5009388"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7B28B346-1639-4F05-9EBC-808A9DC66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İçerik Yer Tutucusu 4" descr="kıyafet, gömlek içeren bir resim&#10;&#10;Açıklama otomatik olarak oluşturuldu">
            <a:extLst>
              <a:ext uri="{FF2B5EF4-FFF2-40B4-BE49-F238E27FC236}">
                <a16:creationId xmlns:a16="http://schemas.microsoft.com/office/drawing/2014/main" id="{71229E5F-7B12-46A5-A70A-DD677AFB35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54958" y="1370517"/>
            <a:ext cx="2571629" cy="43772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5893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1" name="Rectangle 6">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8">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2">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5" name="Rectangle 14">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D5C48AB-3EED-4FAE-82AF-EF01637E6E99}"/>
              </a:ext>
            </a:extLst>
          </p:cNvPr>
          <p:cNvSpPr>
            <a:spLocks noGrp="1"/>
          </p:cNvSpPr>
          <p:nvPr>
            <p:ph type="title"/>
          </p:nvPr>
        </p:nvSpPr>
        <p:spPr>
          <a:xfrm>
            <a:off x="4857404" y="1577340"/>
            <a:ext cx="6228950" cy="3703320"/>
          </a:xfrm>
        </p:spPr>
        <p:txBody>
          <a:bodyPr vert="horz" lIns="91440" tIns="45720" rIns="91440" bIns="45720" rtlCol="0" anchor="ctr">
            <a:normAutofit/>
          </a:bodyPr>
          <a:lstStyle/>
          <a:p>
            <a:r>
              <a:rPr lang="en-US" sz="6600" dirty="0">
                <a:solidFill>
                  <a:schemeClr val="tx2"/>
                </a:solidFill>
              </a:rPr>
              <a:t>ENVIRONMENT</a:t>
            </a:r>
          </a:p>
        </p:txBody>
      </p:sp>
      <p:sp>
        <p:nvSpPr>
          <p:cNvPr id="26" name="Rectangle 16">
            <a:extLst>
              <a:ext uri="{FF2B5EF4-FFF2-40B4-BE49-F238E27FC236}">
                <a16:creationId xmlns:a16="http://schemas.microsoft.com/office/drawing/2014/main" id="{11D976D6-8C98-48CC-8C34-0468F3167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13938" y="3383280"/>
            <a:ext cx="228600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88596" y="3383280"/>
            <a:ext cx="3703320" cy="914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36821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yeşil, tablo, bıçak içeren bir resim&#10;&#10;Açıklama otomatik olarak oluşturuldu">
            <a:extLst>
              <a:ext uri="{FF2B5EF4-FFF2-40B4-BE49-F238E27FC236}">
                <a16:creationId xmlns:a16="http://schemas.microsoft.com/office/drawing/2014/main" id="{B2634030-98EA-44CF-A446-7CDF30FCFE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440" y="1512505"/>
            <a:ext cx="6834511" cy="41007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Rectangle 19">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579E0FE9-02C9-44C4-A088-8BDC6E72F653}"/>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tr-TR" sz="3600" dirty="0">
                <a:solidFill>
                  <a:srgbClr val="FFFFFF"/>
                </a:solidFill>
              </a:rPr>
              <a:t>SOLDIER TENT</a:t>
            </a:r>
            <a:endParaRPr lang="en-US" sz="3600" dirty="0">
              <a:solidFill>
                <a:srgbClr val="FFFFFF"/>
              </a:solidFill>
            </a:endParaRPr>
          </a:p>
        </p:txBody>
      </p:sp>
    </p:spTree>
    <p:extLst>
      <p:ext uri="{BB962C8B-B14F-4D97-AF65-F5344CB8AC3E}">
        <p14:creationId xmlns:p14="http://schemas.microsoft.com/office/powerpoint/2010/main" val="4243205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579E0FE9-02C9-44C4-A088-8BDC6E72F653}"/>
              </a:ext>
            </a:extLst>
          </p:cNvPr>
          <p:cNvSpPr>
            <a:spLocks noGrp="1"/>
          </p:cNvSpPr>
          <p:nvPr>
            <p:ph type="title"/>
          </p:nvPr>
        </p:nvSpPr>
        <p:spPr>
          <a:xfrm>
            <a:off x="8296274" y="1419225"/>
            <a:ext cx="3199039" cy="2085869"/>
          </a:xfrm>
        </p:spPr>
        <p:txBody>
          <a:bodyPr vert="horz" lIns="91440" tIns="45720" rIns="91440" bIns="45720" rtlCol="0" anchor="b">
            <a:normAutofit/>
          </a:bodyPr>
          <a:lstStyle/>
          <a:p>
            <a:r>
              <a:rPr lang="tr-TR" sz="3600" dirty="0">
                <a:solidFill>
                  <a:srgbClr val="FFFFFF"/>
                </a:solidFill>
              </a:rPr>
              <a:t>COMMANDER TENT</a:t>
            </a:r>
            <a:endParaRPr lang="en-US" sz="3600" dirty="0">
              <a:solidFill>
                <a:srgbClr val="FFFFFF"/>
              </a:solidFill>
            </a:endParaRPr>
          </a:p>
        </p:txBody>
      </p:sp>
      <p:pic>
        <p:nvPicPr>
          <p:cNvPr id="9" name="İçerik Yer Tutucusu 8">
            <a:extLst>
              <a:ext uri="{FF2B5EF4-FFF2-40B4-BE49-F238E27FC236}">
                <a16:creationId xmlns:a16="http://schemas.microsoft.com/office/drawing/2014/main" id="{F0E42C18-FA3B-4C68-B09F-6F071AFBA2E7}"/>
              </a:ext>
            </a:extLst>
          </p:cNvPr>
          <p:cNvPicPr>
            <a:picLocks noGrp="1" noChangeAspect="1"/>
          </p:cNvPicPr>
          <p:nvPr>
            <p:ph idx="1"/>
          </p:nvPr>
        </p:nvPicPr>
        <p:blipFill>
          <a:blip r:embed="rId2"/>
          <a:stretch>
            <a:fillRect/>
          </a:stretch>
        </p:blipFill>
        <p:spPr>
          <a:xfrm>
            <a:off x="834422" y="1601212"/>
            <a:ext cx="6630863" cy="3912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27740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a:extLst>
              <a:ext uri="{FF2B5EF4-FFF2-40B4-BE49-F238E27FC236}">
                <a16:creationId xmlns:a16="http://schemas.microsoft.com/office/drawing/2014/main" id="{C8B77DB7-E153-44CB-9155-C5BE3147F3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440" y="1828601"/>
            <a:ext cx="6834511" cy="34685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Rectangle 19">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543753EA-D876-439C-A227-1697F4AE7CE4}"/>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2500">
                <a:solidFill>
                  <a:srgbClr val="FFFFFF"/>
                </a:solidFill>
              </a:rPr>
              <a:t>COMMUNICATION TENT</a:t>
            </a:r>
          </a:p>
        </p:txBody>
      </p:sp>
    </p:spTree>
    <p:extLst>
      <p:ext uri="{BB962C8B-B14F-4D97-AF65-F5344CB8AC3E}">
        <p14:creationId xmlns:p14="http://schemas.microsoft.com/office/powerpoint/2010/main" val="3367439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a:extLst>
              <a:ext uri="{FF2B5EF4-FFF2-40B4-BE49-F238E27FC236}">
                <a16:creationId xmlns:a16="http://schemas.microsoft.com/office/drawing/2014/main" id="{3664F591-8EB0-4360-A4E2-1D1A7C2E98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440" y="1751713"/>
            <a:ext cx="6834511" cy="36222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Rectangle 19">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19644FD0-7B02-449F-9BFC-BE3CB05B0685}"/>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EQUIPMENT TENT</a:t>
            </a:r>
          </a:p>
        </p:txBody>
      </p:sp>
    </p:spTree>
    <p:extLst>
      <p:ext uri="{BB962C8B-B14F-4D97-AF65-F5344CB8AC3E}">
        <p14:creationId xmlns:p14="http://schemas.microsoft.com/office/powerpoint/2010/main" val="3893544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7805229-220D-4A80-811B-F3EF3CA6C432}"/>
              </a:ext>
            </a:extLst>
          </p:cNvPr>
          <p:cNvSpPr>
            <a:spLocks noGrp="1"/>
          </p:cNvSpPr>
          <p:nvPr>
            <p:ph type="title"/>
          </p:nvPr>
        </p:nvSpPr>
        <p:spPr>
          <a:xfrm>
            <a:off x="959157" y="1113764"/>
            <a:ext cx="3269749" cy="4624327"/>
          </a:xfrm>
        </p:spPr>
        <p:txBody>
          <a:bodyPr anchor="ctr">
            <a:normAutofit/>
          </a:bodyPr>
          <a:lstStyle/>
          <a:p>
            <a:r>
              <a:rPr lang="tr-TR" sz="3200" dirty="0">
                <a:solidFill>
                  <a:srgbClr val="FFFFFF"/>
                </a:solidFill>
                <a:effectLst/>
                <a:latin typeface="+mj-lt"/>
                <a:ea typeface="Times New Roman" panose="02020603050405020304" pitchFamily="18" charset="0"/>
              </a:rPr>
              <a:t>CONTENT</a:t>
            </a:r>
            <a:br>
              <a:rPr lang="tr-TR" sz="3200" dirty="0">
                <a:solidFill>
                  <a:srgbClr val="FFFFFF"/>
                </a:solidFill>
                <a:latin typeface="+mj-lt"/>
              </a:rPr>
            </a:br>
            <a:endParaRPr lang="tr-TR" sz="3200" dirty="0">
              <a:solidFill>
                <a:srgbClr val="FFFFFF"/>
              </a:solidFill>
            </a:endParaRPr>
          </a:p>
        </p:txBody>
      </p:sp>
      <p:sp>
        <p:nvSpPr>
          <p:cNvPr id="3" name="İçerik Yer Tutucusu 2">
            <a:extLst>
              <a:ext uri="{FF2B5EF4-FFF2-40B4-BE49-F238E27FC236}">
                <a16:creationId xmlns:a16="http://schemas.microsoft.com/office/drawing/2014/main" id="{E85D0167-76E6-47DE-8927-ABABD4457341}"/>
              </a:ext>
            </a:extLst>
          </p:cNvPr>
          <p:cNvSpPr>
            <a:spLocks noGrp="1"/>
          </p:cNvSpPr>
          <p:nvPr>
            <p:ph idx="1"/>
          </p:nvPr>
        </p:nvSpPr>
        <p:spPr>
          <a:xfrm>
            <a:off x="5155905" y="1113764"/>
            <a:ext cx="6108179" cy="4624327"/>
          </a:xfrm>
        </p:spPr>
        <p:txBody>
          <a:bodyPr anchor="ctr">
            <a:normAutofit/>
          </a:bodyPr>
          <a:lstStyle/>
          <a:p>
            <a:pPr marL="0" indent="0">
              <a:buNone/>
            </a:pPr>
            <a:br>
              <a:rPr lang="tr-TR" dirty="0">
                <a:effectLst/>
                <a:ea typeface="Times New Roman" panose="02020603050405020304" pitchFamily="18" charset="0"/>
              </a:rPr>
            </a:br>
            <a:r>
              <a:rPr lang="en-US" dirty="0">
                <a:effectLst/>
                <a:latin typeface="+mn-lt"/>
                <a:ea typeface="Times New Roman" panose="02020603050405020304" pitchFamily="18" charset="0"/>
              </a:rPr>
              <a:t>Set in an imaginary World, this game is a story-driven 2D RPG. The goal is to add a new viewpoint to the game industry by encouraging Artificial Intelligence (AI) in-game quests and story flow in accordance with the player's decisions during the game. You play the game as an American army soldier against Nazi Germany</a:t>
            </a:r>
            <a:r>
              <a:rPr lang="tr-TR">
                <a:effectLst/>
                <a:latin typeface="+mn-lt"/>
                <a:ea typeface="Times New Roman" panose="02020603050405020304" pitchFamily="18" charset="0"/>
              </a:rPr>
              <a:t> </a:t>
            </a:r>
            <a:r>
              <a:rPr lang="tr-TR">
                <a:ea typeface="Times New Roman" panose="02020603050405020304" pitchFamily="18" charset="0"/>
              </a:rPr>
              <a:t>i</a:t>
            </a:r>
            <a:r>
              <a:rPr lang="tr-TR">
                <a:latin typeface="+mn-lt"/>
                <a:ea typeface="Times New Roman" panose="02020603050405020304" pitchFamily="18" charset="0"/>
              </a:rPr>
              <a:t>n </a:t>
            </a:r>
            <a:r>
              <a:rPr lang="tr-TR" dirty="0">
                <a:ea typeface="Times New Roman" panose="02020603050405020304" pitchFamily="18" charset="0"/>
              </a:rPr>
              <a:t>S</a:t>
            </a:r>
            <a:r>
              <a:rPr lang="tr-TR" dirty="0">
                <a:latin typeface="+mn-lt"/>
                <a:ea typeface="Times New Roman" panose="02020603050405020304" pitchFamily="18" charset="0"/>
              </a:rPr>
              <a:t>econd World </a:t>
            </a:r>
            <a:r>
              <a:rPr lang="tr-TR" dirty="0" err="1">
                <a:ea typeface="Times New Roman" panose="02020603050405020304" pitchFamily="18" charset="0"/>
              </a:rPr>
              <a:t>W</a:t>
            </a:r>
            <a:r>
              <a:rPr lang="tr-TR" dirty="0" err="1">
                <a:latin typeface="+mn-lt"/>
                <a:ea typeface="Times New Roman" panose="02020603050405020304" pitchFamily="18" charset="0"/>
              </a:rPr>
              <a:t>ar</a:t>
            </a:r>
            <a:r>
              <a:rPr lang="en-US" dirty="0">
                <a:effectLst/>
                <a:latin typeface="+mn-lt"/>
                <a:ea typeface="Times New Roman" panose="02020603050405020304" pitchFamily="18" charset="0"/>
              </a:rPr>
              <a:t>.</a:t>
            </a:r>
            <a:endParaRPr lang="tr-TR" dirty="0"/>
          </a:p>
        </p:txBody>
      </p:sp>
    </p:spTree>
    <p:extLst>
      <p:ext uri="{BB962C8B-B14F-4D97-AF65-F5344CB8AC3E}">
        <p14:creationId xmlns:p14="http://schemas.microsoft.com/office/powerpoint/2010/main" val="748653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pasta, parça, doğum günü, tablo içeren bir resim&#10;&#10;Açıklama otomatik olarak oluşturuldu">
            <a:extLst>
              <a:ext uri="{FF2B5EF4-FFF2-40B4-BE49-F238E27FC236}">
                <a16:creationId xmlns:a16="http://schemas.microsoft.com/office/drawing/2014/main" id="{B45F5C25-5220-4E44-BF3F-ED88D75522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440" y="1777342"/>
            <a:ext cx="6834511" cy="35710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Rectangle 19">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3DA2FB82-6556-4B3D-993C-47D5F070C42C}"/>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HEALTH TENT</a:t>
            </a:r>
          </a:p>
        </p:txBody>
      </p:sp>
    </p:spTree>
    <p:extLst>
      <p:ext uri="{BB962C8B-B14F-4D97-AF65-F5344CB8AC3E}">
        <p14:creationId xmlns:p14="http://schemas.microsoft.com/office/powerpoint/2010/main" val="1752081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a:extLst>
              <a:ext uri="{FF2B5EF4-FFF2-40B4-BE49-F238E27FC236}">
                <a16:creationId xmlns:a16="http://schemas.microsoft.com/office/drawing/2014/main" id="{1C4B696A-994B-40FF-9F6C-C05393125A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440" y="1503962"/>
            <a:ext cx="6834511" cy="41177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Rectangle 19">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BF292792-46A0-4D82-B6BD-6CE06167106B}"/>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BOXES</a:t>
            </a:r>
          </a:p>
        </p:txBody>
      </p:sp>
    </p:spTree>
    <p:extLst>
      <p:ext uri="{BB962C8B-B14F-4D97-AF65-F5344CB8AC3E}">
        <p14:creationId xmlns:p14="http://schemas.microsoft.com/office/powerpoint/2010/main" val="3200670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a:extLst>
              <a:ext uri="{FF2B5EF4-FFF2-40B4-BE49-F238E27FC236}">
                <a16:creationId xmlns:a16="http://schemas.microsoft.com/office/drawing/2014/main" id="{19FA8FA2-CEED-4CD0-85E4-87D595C54B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440" y="1418530"/>
            <a:ext cx="6834511" cy="42886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Rectangle 19">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EAC1D02C-38AA-419E-8DD5-0044C7F65260}"/>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BARBED WIRE</a:t>
            </a:r>
          </a:p>
        </p:txBody>
      </p:sp>
    </p:spTree>
    <p:extLst>
      <p:ext uri="{BB962C8B-B14F-4D97-AF65-F5344CB8AC3E}">
        <p14:creationId xmlns:p14="http://schemas.microsoft.com/office/powerpoint/2010/main" val="427759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C28543E8-3C17-4893-9279-4E37CB92D5B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641664" y="1047665"/>
            <a:ext cx="5094062" cy="50303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1" name="Rectangle 80">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131059A5-5BFC-4134-A480-3AE183346E6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100">
                <a:solidFill>
                  <a:srgbClr val="FFFFFF"/>
                </a:solidFill>
              </a:rPr>
              <a:t>BACKGROUND</a:t>
            </a:r>
          </a:p>
        </p:txBody>
      </p:sp>
    </p:spTree>
    <p:extLst>
      <p:ext uri="{BB962C8B-B14F-4D97-AF65-F5344CB8AC3E}">
        <p14:creationId xmlns:p14="http://schemas.microsoft.com/office/powerpoint/2010/main" val="2947633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B33B182-8549-4A1A-AB61-951DEF1982D0}"/>
              </a:ext>
            </a:extLst>
          </p:cNvPr>
          <p:cNvSpPr>
            <a:spLocks noGrp="1"/>
          </p:cNvSpPr>
          <p:nvPr>
            <p:ph type="title"/>
          </p:nvPr>
        </p:nvSpPr>
        <p:spPr>
          <a:xfrm>
            <a:off x="4857404" y="1577340"/>
            <a:ext cx="6228950" cy="3703320"/>
          </a:xfrm>
        </p:spPr>
        <p:txBody>
          <a:bodyPr vert="horz" lIns="91440" tIns="45720" rIns="91440" bIns="45720" rtlCol="0" anchor="ctr">
            <a:normAutofit/>
          </a:bodyPr>
          <a:lstStyle/>
          <a:p>
            <a:r>
              <a:rPr lang="en-US" sz="6600">
                <a:solidFill>
                  <a:schemeClr val="tx2"/>
                </a:solidFill>
              </a:rPr>
              <a:t>ANIMATIONS</a:t>
            </a:r>
          </a:p>
        </p:txBody>
      </p:sp>
      <p:sp>
        <p:nvSpPr>
          <p:cNvPr id="17" name="Rectangle 16">
            <a:extLst>
              <a:ext uri="{FF2B5EF4-FFF2-40B4-BE49-F238E27FC236}">
                <a16:creationId xmlns:a16="http://schemas.microsoft.com/office/drawing/2014/main" id="{11D976D6-8C98-48CC-8C34-0468F3167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13938" y="3383280"/>
            <a:ext cx="228600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88596" y="3383280"/>
            <a:ext cx="3703320" cy="914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72624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F0446F-886F-4574-9314-83AC1C494E1F}"/>
              </a:ext>
            </a:extLst>
          </p:cNvPr>
          <p:cNvSpPr>
            <a:spLocks noGrp="1"/>
          </p:cNvSpPr>
          <p:nvPr>
            <p:ph type="title"/>
          </p:nvPr>
        </p:nvSpPr>
        <p:spPr/>
        <p:txBody>
          <a:bodyPr/>
          <a:lstStyle/>
          <a:p>
            <a:r>
              <a:rPr lang="tr-TR" dirty="0"/>
              <a:t>OLD MAN ANIMATION</a:t>
            </a:r>
          </a:p>
        </p:txBody>
      </p:sp>
      <p:pic>
        <p:nvPicPr>
          <p:cNvPr id="8" name="İçerik Yer Tutucusu 7" descr="metin içeren bir resim&#10;&#10;Açıklama otomatik olarak oluşturuldu">
            <a:extLst>
              <a:ext uri="{FF2B5EF4-FFF2-40B4-BE49-F238E27FC236}">
                <a16:creationId xmlns:a16="http://schemas.microsoft.com/office/drawing/2014/main" id="{4F9B2190-AD96-4C34-80B7-5420EBF6DC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63401" y="2181225"/>
            <a:ext cx="3065198" cy="39746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50625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865B33B-9FC3-4510-971C-BBB0E224EAFF}"/>
              </a:ext>
            </a:extLst>
          </p:cNvPr>
          <p:cNvSpPr>
            <a:spLocks noGrp="1"/>
          </p:cNvSpPr>
          <p:nvPr>
            <p:ph type="title"/>
          </p:nvPr>
        </p:nvSpPr>
        <p:spPr/>
        <p:txBody>
          <a:bodyPr/>
          <a:lstStyle/>
          <a:p>
            <a:r>
              <a:rPr lang="tr-TR" dirty="0"/>
              <a:t>COMMANDER ANIMATION</a:t>
            </a:r>
          </a:p>
        </p:txBody>
      </p:sp>
      <p:pic>
        <p:nvPicPr>
          <p:cNvPr id="8" name="İçerik Yer Tutucusu 7" descr="metin, açık hava, oyuncu, askeri üniforma içeren bir resim&#10;&#10;Açıklama otomatik olarak oluşturuldu">
            <a:extLst>
              <a:ext uri="{FF2B5EF4-FFF2-40B4-BE49-F238E27FC236}">
                <a16:creationId xmlns:a16="http://schemas.microsoft.com/office/drawing/2014/main" id="{8E86ADC0-0F66-465B-83A8-CBD8A95AEF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22764" y="2181225"/>
            <a:ext cx="2546472" cy="36782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47889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892B62-D35D-4E99-82C0-6DF88F917D8E}"/>
              </a:ext>
            </a:extLst>
          </p:cNvPr>
          <p:cNvSpPr>
            <a:spLocks noGrp="1"/>
          </p:cNvSpPr>
          <p:nvPr>
            <p:ph type="title"/>
          </p:nvPr>
        </p:nvSpPr>
        <p:spPr/>
        <p:txBody>
          <a:bodyPr/>
          <a:lstStyle/>
          <a:p>
            <a:r>
              <a:rPr lang="en-US" sz="2800" dirty="0"/>
              <a:t>SOLDIER</a:t>
            </a:r>
            <a:r>
              <a:rPr lang="tr-TR" dirty="0"/>
              <a:t> ANIMATION</a:t>
            </a:r>
          </a:p>
        </p:txBody>
      </p:sp>
      <p:pic>
        <p:nvPicPr>
          <p:cNvPr id="5" name="İçerik Yer Tutucusu 4" descr="metin, poz içeren bir resim&#10;&#10;Açıklama otomatik olarak oluşturuldu">
            <a:extLst>
              <a:ext uri="{FF2B5EF4-FFF2-40B4-BE49-F238E27FC236}">
                <a16:creationId xmlns:a16="http://schemas.microsoft.com/office/drawing/2014/main" id="{3A25E81A-BC2E-4F7B-B742-E0803A38A5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5577" y="2181225"/>
            <a:ext cx="3642137" cy="37231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59242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C73B26-3720-41A5-8708-03D7B90DCCAC}"/>
              </a:ext>
            </a:extLst>
          </p:cNvPr>
          <p:cNvSpPr>
            <a:spLocks noGrp="1"/>
          </p:cNvSpPr>
          <p:nvPr>
            <p:ph type="title"/>
          </p:nvPr>
        </p:nvSpPr>
        <p:spPr/>
        <p:txBody>
          <a:bodyPr/>
          <a:lstStyle/>
          <a:p>
            <a:r>
              <a:rPr lang="tr-TR" dirty="0" err="1"/>
              <a:t>Nurse</a:t>
            </a:r>
            <a:r>
              <a:rPr lang="tr-TR" dirty="0"/>
              <a:t> </a:t>
            </a:r>
            <a:r>
              <a:rPr lang="tr-TR" dirty="0" err="1"/>
              <a:t>anımatıon</a:t>
            </a:r>
            <a:endParaRPr lang="tr-TR" dirty="0"/>
          </a:p>
        </p:txBody>
      </p:sp>
      <p:pic>
        <p:nvPicPr>
          <p:cNvPr id="5" name="İçerik Yer Tutucusu 4" descr="metin, etek içeren bir resim&#10;&#10;Açıklama otomatik olarak oluşturuldu">
            <a:extLst>
              <a:ext uri="{FF2B5EF4-FFF2-40B4-BE49-F238E27FC236}">
                <a16:creationId xmlns:a16="http://schemas.microsoft.com/office/drawing/2014/main" id="{3E3C597A-8D40-4A83-B08E-7B634FCA85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12894" y="2181225"/>
            <a:ext cx="2566212" cy="36782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59234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7805229-220D-4A80-811B-F3EF3CA6C432}"/>
              </a:ext>
            </a:extLst>
          </p:cNvPr>
          <p:cNvSpPr>
            <a:spLocks noGrp="1"/>
          </p:cNvSpPr>
          <p:nvPr>
            <p:ph type="title"/>
          </p:nvPr>
        </p:nvSpPr>
        <p:spPr>
          <a:xfrm>
            <a:off x="959157" y="1113764"/>
            <a:ext cx="3269749" cy="4624327"/>
          </a:xfrm>
        </p:spPr>
        <p:txBody>
          <a:bodyPr anchor="ctr">
            <a:normAutofit/>
          </a:bodyPr>
          <a:lstStyle/>
          <a:p>
            <a:pPr>
              <a:lnSpc>
                <a:spcPct val="90000"/>
              </a:lnSpc>
            </a:pPr>
            <a:r>
              <a:rPr lang="tr-TR" sz="3200" dirty="0" err="1">
                <a:effectLst/>
                <a:latin typeface="+mj-lt"/>
                <a:ea typeface="Times New Roman" panose="02020603050405020304" pitchFamily="18" charset="0"/>
              </a:rPr>
              <a:t>Conclusıon</a:t>
            </a:r>
            <a:endParaRPr lang="tr-TR" sz="3200" dirty="0">
              <a:latin typeface="+mj-lt"/>
            </a:endParaRPr>
          </a:p>
        </p:txBody>
      </p:sp>
      <p:sp>
        <p:nvSpPr>
          <p:cNvPr id="3" name="İçerik Yer Tutucusu 2">
            <a:extLst>
              <a:ext uri="{FF2B5EF4-FFF2-40B4-BE49-F238E27FC236}">
                <a16:creationId xmlns:a16="http://schemas.microsoft.com/office/drawing/2014/main" id="{E85D0167-76E6-47DE-8927-ABABD4457341}"/>
              </a:ext>
            </a:extLst>
          </p:cNvPr>
          <p:cNvSpPr>
            <a:spLocks noGrp="1"/>
          </p:cNvSpPr>
          <p:nvPr>
            <p:ph idx="1"/>
          </p:nvPr>
        </p:nvSpPr>
        <p:spPr>
          <a:xfrm>
            <a:off x="5155905" y="1113764"/>
            <a:ext cx="6108179" cy="4624327"/>
          </a:xfrm>
        </p:spPr>
        <p:txBody>
          <a:bodyPr anchor="ctr">
            <a:normAutofit/>
          </a:bodyPr>
          <a:lstStyle/>
          <a:p>
            <a:pPr marL="0" indent="0">
              <a:buNone/>
            </a:pPr>
            <a:r>
              <a:rPr lang="en-US" dirty="0"/>
              <a:t>By completing this project, we are going to learn importance of teamwork, timing, and selfless working. Since the start of project all the team members are trying to learn photoshop (artworks), unity(animations) and C# coding principles while studying on different Artificial Intelligence models, ideas. While doing these processes watched a lot of videos from YouTube and found good models from different movies, games etc. On the teamwork part we tried to share artworks and animations equally because we were all new to these ideas. </a:t>
            </a:r>
            <a:endParaRPr lang="tr-TR" dirty="0"/>
          </a:p>
        </p:txBody>
      </p:sp>
    </p:spTree>
    <p:extLst>
      <p:ext uri="{BB962C8B-B14F-4D97-AF65-F5344CB8AC3E}">
        <p14:creationId xmlns:p14="http://schemas.microsoft.com/office/powerpoint/2010/main" val="1240976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98DFEA5-B795-48C2-932D-3904C85EFC65}"/>
              </a:ext>
            </a:extLst>
          </p:cNvPr>
          <p:cNvSpPr>
            <a:spLocks noGrp="1"/>
          </p:cNvSpPr>
          <p:nvPr>
            <p:ph type="ctrTitle"/>
          </p:nvPr>
        </p:nvSpPr>
        <p:spPr>
          <a:xfrm>
            <a:off x="4857404" y="1577340"/>
            <a:ext cx="6228950" cy="3703320"/>
          </a:xfrm>
        </p:spPr>
        <p:txBody>
          <a:bodyPr anchor="ctr">
            <a:normAutofit/>
          </a:bodyPr>
          <a:lstStyle/>
          <a:p>
            <a:r>
              <a:rPr lang="tr-TR" sz="6600" dirty="0">
                <a:solidFill>
                  <a:schemeClr val="tx2"/>
                </a:solidFill>
              </a:rPr>
              <a:t>OUR PLANS</a:t>
            </a:r>
          </a:p>
        </p:txBody>
      </p:sp>
      <p:sp>
        <p:nvSpPr>
          <p:cNvPr id="9" name="Rectangle 8">
            <a:extLst>
              <a:ext uri="{FF2B5EF4-FFF2-40B4-BE49-F238E27FC236}">
                <a16:creationId xmlns:a16="http://schemas.microsoft.com/office/drawing/2014/main" id="{11D976D6-8C98-48CC-8C34-0468F3167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13938" y="3383280"/>
            <a:ext cx="228600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88596" y="3383280"/>
            <a:ext cx="3703320" cy="914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1709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F6FF103D-65A5-496A-9B61-995A9F81E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94D0B23-3FDE-4660-BD4D-B243A656D388}"/>
              </a:ext>
            </a:extLst>
          </p:cNvPr>
          <p:cNvSpPr>
            <a:spLocks noGrp="1"/>
          </p:cNvSpPr>
          <p:nvPr>
            <p:ph type="ctrTitle"/>
          </p:nvPr>
        </p:nvSpPr>
        <p:spPr>
          <a:xfrm>
            <a:off x="581193" y="1507414"/>
            <a:ext cx="5952037" cy="3703320"/>
          </a:xfrm>
        </p:spPr>
        <p:txBody>
          <a:bodyPr anchor="b">
            <a:normAutofit/>
          </a:bodyPr>
          <a:lstStyle/>
          <a:p>
            <a:r>
              <a:rPr lang="en-US" sz="4800" dirty="0">
                <a:solidFill>
                  <a:schemeClr val="tx1"/>
                </a:solidFill>
              </a:rPr>
              <a:t>thank you for your attention</a:t>
            </a:r>
            <a:endParaRPr lang="tr-TR" sz="4800" dirty="0">
              <a:solidFill>
                <a:schemeClr val="tx1"/>
              </a:solidFill>
            </a:endParaRPr>
          </a:p>
        </p:txBody>
      </p:sp>
      <p:sp>
        <p:nvSpPr>
          <p:cNvPr id="14" name="Rectangle 8">
            <a:extLst>
              <a:ext uri="{FF2B5EF4-FFF2-40B4-BE49-F238E27FC236}">
                <a16:creationId xmlns:a16="http://schemas.microsoft.com/office/drawing/2014/main" id="{2DFDD496-1EBA-4A1D-A7EF-C3175608D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24130" y="3313354"/>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08516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7805229-220D-4A80-811B-F3EF3CA6C432}"/>
              </a:ext>
            </a:extLst>
          </p:cNvPr>
          <p:cNvSpPr>
            <a:spLocks noGrp="1"/>
          </p:cNvSpPr>
          <p:nvPr>
            <p:ph type="title"/>
          </p:nvPr>
        </p:nvSpPr>
        <p:spPr>
          <a:xfrm>
            <a:off x="959157" y="1113764"/>
            <a:ext cx="3269749" cy="4624327"/>
          </a:xfrm>
        </p:spPr>
        <p:txBody>
          <a:bodyPr anchor="ctr">
            <a:normAutofit/>
          </a:bodyPr>
          <a:lstStyle/>
          <a:p>
            <a:pPr>
              <a:lnSpc>
                <a:spcPct val="90000"/>
              </a:lnSpc>
            </a:pPr>
            <a:r>
              <a:rPr lang="tr-TR" sz="3200" dirty="0">
                <a:effectLst/>
                <a:latin typeface="+mj-lt"/>
                <a:ea typeface="Times New Roman" panose="02020603050405020304" pitchFamily="18" charset="0"/>
              </a:rPr>
              <a:t>ARTIFICIAL</a:t>
            </a:r>
            <a:br>
              <a:rPr lang="tr-TR" sz="3200" dirty="0">
                <a:effectLst/>
                <a:latin typeface="+mj-lt"/>
                <a:ea typeface="Times New Roman" panose="02020603050405020304" pitchFamily="18" charset="0"/>
              </a:rPr>
            </a:br>
            <a:r>
              <a:rPr lang="tr-TR" sz="3200" dirty="0">
                <a:latin typeface="+mj-lt"/>
              </a:rPr>
              <a:t>INTELLIGENCE</a:t>
            </a:r>
          </a:p>
        </p:txBody>
      </p:sp>
      <p:sp>
        <p:nvSpPr>
          <p:cNvPr id="3" name="İçerik Yer Tutucusu 2">
            <a:extLst>
              <a:ext uri="{FF2B5EF4-FFF2-40B4-BE49-F238E27FC236}">
                <a16:creationId xmlns:a16="http://schemas.microsoft.com/office/drawing/2014/main" id="{E85D0167-76E6-47DE-8927-ABABD4457341}"/>
              </a:ext>
            </a:extLst>
          </p:cNvPr>
          <p:cNvSpPr>
            <a:spLocks noGrp="1"/>
          </p:cNvSpPr>
          <p:nvPr>
            <p:ph idx="1"/>
          </p:nvPr>
        </p:nvSpPr>
        <p:spPr>
          <a:xfrm>
            <a:off x="5155905" y="1113764"/>
            <a:ext cx="6108179" cy="4624327"/>
          </a:xfrm>
        </p:spPr>
        <p:txBody>
          <a:bodyPr anchor="ctr">
            <a:normAutofit/>
          </a:bodyPr>
          <a:lstStyle/>
          <a:p>
            <a:pPr marL="0" indent="0">
              <a:buNone/>
            </a:pPr>
            <a:r>
              <a:rPr lang="en-GB" sz="1800" dirty="0">
                <a:solidFill>
                  <a:schemeClr val="tx1"/>
                </a:solidFill>
                <a:effectLst/>
                <a:latin typeface="+mn-lt"/>
                <a:ea typeface="Times New Roman" panose="02020603050405020304" pitchFamily="18" charset="0"/>
              </a:rPr>
              <a:t>The story in this game consists of many quests. The role of artificial intelligence is to provide a more competitive game to the player in these quests, depending on the game type and choices of the player. The use of artificial intelligence in quests will be like a 3x3 isolation game.</a:t>
            </a:r>
            <a:br>
              <a:rPr lang="tr-TR" sz="1400" dirty="0">
                <a:effectLst/>
                <a:latin typeface="+mn-lt"/>
                <a:ea typeface="Times New Roman" panose="02020603050405020304" pitchFamily="18" charset="0"/>
              </a:rPr>
            </a:br>
            <a:endParaRPr lang="tr-TR" dirty="0"/>
          </a:p>
        </p:txBody>
      </p:sp>
    </p:spTree>
    <p:extLst>
      <p:ext uri="{BB962C8B-B14F-4D97-AF65-F5344CB8AC3E}">
        <p14:creationId xmlns:p14="http://schemas.microsoft.com/office/powerpoint/2010/main" val="2109879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883F11E-ECB3-4046-A121-A45C6FF631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lt Başlık 2">
            <a:extLst>
              <a:ext uri="{FF2B5EF4-FFF2-40B4-BE49-F238E27FC236}">
                <a16:creationId xmlns:a16="http://schemas.microsoft.com/office/drawing/2014/main" id="{6E5B1698-D8AA-4A74-BDB4-4666548BCD31}"/>
              </a:ext>
            </a:extLst>
          </p:cNvPr>
          <p:cNvSpPr>
            <a:spLocks noGrp="1"/>
          </p:cNvSpPr>
          <p:nvPr>
            <p:ph type="subTitle" idx="1"/>
          </p:nvPr>
        </p:nvSpPr>
        <p:spPr>
          <a:xfrm>
            <a:off x="581194" y="3353089"/>
            <a:ext cx="5511418" cy="1647733"/>
          </a:xfrm>
        </p:spPr>
        <p:txBody>
          <a:bodyPr>
            <a:normAutofit/>
          </a:bodyPr>
          <a:lstStyle/>
          <a:p>
            <a:r>
              <a:rPr lang="tr-TR" sz="2400" dirty="0">
                <a:solidFill>
                  <a:schemeClr val="tx1"/>
                </a:solidFill>
                <a:effectLst/>
                <a:latin typeface="Calibri" panose="020F0502020204030204" pitchFamily="34" charset="0"/>
                <a:ea typeface="Times New Roman" panose="02020603050405020304" pitchFamily="18" charset="0"/>
              </a:rPr>
              <a:t>ARTIFICIAL</a:t>
            </a:r>
          </a:p>
          <a:p>
            <a:r>
              <a:rPr lang="tr-TR" sz="2400" dirty="0">
                <a:solidFill>
                  <a:schemeClr val="tx1"/>
                </a:solidFill>
                <a:latin typeface="Calibri" panose="020F0502020204030204" pitchFamily="34" charset="0"/>
              </a:rPr>
              <a:t>INTELLIGENCE</a:t>
            </a:r>
            <a:endParaRPr lang="tr-TR" sz="2400" dirty="0">
              <a:solidFill>
                <a:schemeClr val="tx1"/>
              </a:solidFill>
            </a:endParaRPr>
          </a:p>
        </p:txBody>
      </p:sp>
      <p:sp>
        <p:nvSpPr>
          <p:cNvPr id="73" name="Rectangle 72">
            <a:extLst>
              <a:ext uri="{FF2B5EF4-FFF2-40B4-BE49-F238E27FC236}">
                <a16:creationId xmlns:a16="http://schemas.microsoft.com/office/drawing/2014/main" id="{5CF77191-9839-40D9-B04E-85DF01BB0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052796"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BF007B11-F4C3-4A9E-AAA8-D52C8C1AD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306" y="457200"/>
            <a:ext cx="3052798"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871D0F6C-C993-4E97-A103-9448E35FE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453643"/>
            <a:ext cx="5009388"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7B28B346-1639-4F05-9EBC-808A9DC66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170" name="Picture 2">
            <a:extLst>
              <a:ext uri="{FF2B5EF4-FFF2-40B4-BE49-F238E27FC236}">
                <a16:creationId xmlns:a16="http://schemas.microsoft.com/office/drawing/2014/main" id="{32E1EA64-8E19-4DC0-97FF-CB9B81EBAA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79546" y="1697911"/>
            <a:ext cx="3722454" cy="37224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58024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883F11E-ECB3-4046-A121-A45C6FF631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lt Başlık 2">
            <a:extLst>
              <a:ext uri="{FF2B5EF4-FFF2-40B4-BE49-F238E27FC236}">
                <a16:creationId xmlns:a16="http://schemas.microsoft.com/office/drawing/2014/main" id="{6E5B1698-D8AA-4A74-BDB4-4666548BCD31}"/>
              </a:ext>
            </a:extLst>
          </p:cNvPr>
          <p:cNvSpPr>
            <a:spLocks noGrp="1"/>
          </p:cNvSpPr>
          <p:nvPr>
            <p:ph type="subTitle" idx="1"/>
          </p:nvPr>
        </p:nvSpPr>
        <p:spPr>
          <a:xfrm>
            <a:off x="581194" y="3353089"/>
            <a:ext cx="5511418" cy="1647733"/>
          </a:xfrm>
        </p:spPr>
        <p:txBody>
          <a:bodyPr>
            <a:normAutofit/>
          </a:bodyPr>
          <a:lstStyle/>
          <a:p>
            <a:r>
              <a:rPr lang="tr-TR" sz="2400" dirty="0">
                <a:solidFill>
                  <a:schemeClr val="tx1"/>
                </a:solidFill>
                <a:effectLst/>
                <a:latin typeface="Calibri" panose="020F0502020204030204" pitchFamily="34" charset="0"/>
                <a:ea typeface="Times New Roman" panose="02020603050405020304" pitchFamily="18" charset="0"/>
              </a:rPr>
              <a:t>ARTIFICIAL</a:t>
            </a:r>
          </a:p>
          <a:p>
            <a:r>
              <a:rPr lang="tr-TR" sz="2400" dirty="0">
                <a:solidFill>
                  <a:schemeClr val="tx1"/>
                </a:solidFill>
                <a:latin typeface="Calibri" panose="020F0502020204030204" pitchFamily="34" charset="0"/>
              </a:rPr>
              <a:t>INTELLIGENCE</a:t>
            </a:r>
            <a:endParaRPr lang="tr-TR" sz="2400" dirty="0">
              <a:solidFill>
                <a:schemeClr val="tx1"/>
              </a:solidFill>
            </a:endParaRPr>
          </a:p>
        </p:txBody>
      </p:sp>
      <p:sp>
        <p:nvSpPr>
          <p:cNvPr id="73" name="Rectangle 72">
            <a:extLst>
              <a:ext uri="{FF2B5EF4-FFF2-40B4-BE49-F238E27FC236}">
                <a16:creationId xmlns:a16="http://schemas.microsoft.com/office/drawing/2014/main" id="{5CF77191-9839-40D9-B04E-85DF01BB0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052796"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BF007B11-F4C3-4A9E-AAA8-D52C8C1AD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306" y="457200"/>
            <a:ext cx="3052798"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871D0F6C-C993-4E97-A103-9448E35FE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453643"/>
            <a:ext cx="5009388"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7B28B346-1639-4F05-9EBC-808A9DC66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098" name="Picture 2">
            <a:extLst>
              <a:ext uri="{FF2B5EF4-FFF2-40B4-BE49-F238E27FC236}">
                <a16:creationId xmlns:a16="http://schemas.microsoft.com/office/drawing/2014/main" id="{3B08CDC0-91E6-4A3C-9F93-05E1CD4402F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79546" y="1729280"/>
            <a:ext cx="3722454" cy="3659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77140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883F11E-ECB3-4046-A121-A45C6FF631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lt Başlık 2">
            <a:extLst>
              <a:ext uri="{FF2B5EF4-FFF2-40B4-BE49-F238E27FC236}">
                <a16:creationId xmlns:a16="http://schemas.microsoft.com/office/drawing/2014/main" id="{6E5B1698-D8AA-4A74-BDB4-4666548BCD31}"/>
              </a:ext>
            </a:extLst>
          </p:cNvPr>
          <p:cNvSpPr>
            <a:spLocks noGrp="1"/>
          </p:cNvSpPr>
          <p:nvPr>
            <p:ph type="subTitle" idx="1"/>
          </p:nvPr>
        </p:nvSpPr>
        <p:spPr>
          <a:xfrm>
            <a:off x="581194" y="3353089"/>
            <a:ext cx="5511418" cy="1647733"/>
          </a:xfrm>
        </p:spPr>
        <p:txBody>
          <a:bodyPr>
            <a:normAutofit/>
          </a:bodyPr>
          <a:lstStyle/>
          <a:p>
            <a:r>
              <a:rPr lang="tr-TR" sz="2400" dirty="0">
                <a:solidFill>
                  <a:schemeClr val="tx1"/>
                </a:solidFill>
                <a:effectLst/>
                <a:latin typeface="Calibri" panose="020F0502020204030204" pitchFamily="34" charset="0"/>
                <a:ea typeface="Times New Roman" panose="02020603050405020304" pitchFamily="18" charset="0"/>
              </a:rPr>
              <a:t>ARTIFICIAL</a:t>
            </a:r>
          </a:p>
          <a:p>
            <a:r>
              <a:rPr lang="tr-TR" sz="2400" dirty="0">
                <a:solidFill>
                  <a:schemeClr val="tx1"/>
                </a:solidFill>
                <a:latin typeface="Calibri" panose="020F0502020204030204" pitchFamily="34" charset="0"/>
              </a:rPr>
              <a:t>INTELLIGENCE</a:t>
            </a:r>
            <a:endParaRPr lang="tr-TR" sz="2400" dirty="0">
              <a:solidFill>
                <a:schemeClr val="tx1"/>
              </a:solidFill>
            </a:endParaRPr>
          </a:p>
        </p:txBody>
      </p:sp>
      <p:sp>
        <p:nvSpPr>
          <p:cNvPr id="73" name="Rectangle 72">
            <a:extLst>
              <a:ext uri="{FF2B5EF4-FFF2-40B4-BE49-F238E27FC236}">
                <a16:creationId xmlns:a16="http://schemas.microsoft.com/office/drawing/2014/main" id="{5CF77191-9839-40D9-B04E-85DF01BB0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052796"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BF007B11-F4C3-4A9E-AAA8-D52C8C1AD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306" y="457200"/>
            <a:ext cx="3052798"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871D0F6C-C993-4E97-A103-9448E35FE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453643"/>
            <a:ext cx="5009388"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7B28B346-1639-4F05-9EBC-808A9DC66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074" name="Picture 2">
            <a:extLst>
              <a:ext uri="{FF2B5EF4-FFF2-40B4-BE49-F238E27FC236}">
                <a16:creationId xmlns:a16="http://schemas.microsoft.com/office/drawing/2014/main" id="{0A9B0823-574D-4BF2-80D3-2C74B3A7384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79546" y="1697911"/>
            <a:ext cx="3722454" cy="37224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12404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883F11E-ECB3-4046-A121-A45C6FF631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lt Başlık 2">
            <a:extLst>
              <a:ext uri="{FF2B5EF4-FFF2-40B4-BE49-F238E27FC236}">
                <a16:creationId xmlns:a16="http://schemas.microsoft.com/office/drawing/2014/main" id="{6E5B1698-D8AA-4A74-BDB4-4666548BCD31}"/>
              </a:ext>
            </a:extLst>
          </p:cNvPr>
          <p:cNvSpPr>
            <a:spLocks noGrp="1"/>
          </p:cNvSpPr>
          <p:nvPr>
            <p:ph type="subTitle" idx="1"/>
          </p:nvPr>
        </p:nvSpPr>
        <p:spPr>
          <a:xfrm>
            <a:off x="581194" y="3353089"/>
            <a:ext cx="5511418" cy="1647733"/>
          </a:xfrm>
        </p:spPr>
        <p:txBody>
          <a:bodyPr>
            <a:normAutofit/>
          </a:bodyPr>
          <a:lstStyle/>
          <a:p>
            <a:r>
              <a:rPr lang="tr-TR" sz="2800" dirty="0">
                <a:solidFill>
                  <a:schemeClr val="tx1"/>
                </a:solidFill>
                <a:effectLst/>
                <a:latin typeface="Calibri" panose="020F0502020204030204" pitchFamily="34" charset="0"/>
                <a:ea typeface="Times New Roman" panose="02020603050405020304" pitchFamily="18" charset="0"/>
              </a:rPr>
              <a:t>ARTIFICIAL</a:t>
            </a:r>
          </a:p>
          <a:p>
            <a:r>
              <a:rPr lang="tr-TR" sz="2800" dirty="0">
                <a:solidFill>
                  <a:schemeClr val="tx1"/>
                </a:solidFill>
                <a:latin typeface="Calibri" panose="020F0502020204030204" pitchFamily="34" charset="0"/>
              </a:rPr>
              <a:t>INTELLIGENCE</a:t>
            </a:r>
            <a:endParaRPr lang="tr-TR" sz="2800" dirty="0">
              <a:solidFill>
                <a:schemeClr val="tx1"/>
              </a:solidFill>
            </a:endParaRPr>
          </a:p>
        </p:txBody>
      </p:sp>
      <p:sp>
        <p:nvSpPr>
          <p:cNvPr id="73" name="Rectangle 72">
            <a:extLst>
              <a:ext uri="{FF2B5EF4-FFF2-40B4-BE49-F238E27FC236}">
                <a16:creationId xmlns:a16="http://schemas.microsoft.com/office/drawing/2014/main" id="{5CF77191-9839-40D9-B04E-85DF01BB0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052796"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BF007B11-F4C3-4A9E-AAA8-D52C8C1AD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306" y="457200"/>
            <a:ext cx="3052798"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871D0F6C-C993-4E97-A103-9448E35FE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453643"/>
            <a:ext cx="5009388"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7B28B346-1639-4F05-9EBC-808A9DC66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2050" name="Picture 2">
            <a:extLst>
              <a:ext uri="{FF2B5EF4-FFF2-40B4-BE49-F238E27FC236}">
                <a16:creationId xmlns:a16="http://schemas.microsoft.com/office/drawing/2014/main" id="{965B4486-E095-4C42-AE66-27618F2BC5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79546" y="1697911"/>
            <a:ext cx="3722454" cy="37224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33979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514C2A1-37BC-4C25-A601-6D6348C7EB60}"/>
              </a:ext>
            </a:extLst>
          </p:cNvPr>
          <p:cNvSpPr>
            <a:spLocks noGrp="1"/>
          </p:cNvSpPr>
          <p:nvPr>
            <p:ph type="ctrTitle"/>
          </p:nvPr>
        </p:nvSpPr>
        <p:spPr>
          <a:xfrm>
            <a:off x="4857404" y="1577340"/>
            <a:ext cx="6228950" cy="3703320"/>
          </a:xfrm>
        </p:spPr>
        <p:txBody>
          <a:bodyPr anchor="ctr">
            <a:normAutofit/>
          </a:bodyPr>
          <a:lstStyle/>
          <a:p>
            <a:pPr indent="457200"/>
            <a:r>
              <a:rPr lang="tr-TR" sz="6600" dirty="0">
                <a:solidFill>
                  <a:schemeClr val="tx2"/>
                </a:solidFill>
                <a:effectLst/>
                <a:ea typeface="Times New Roman" panose="02020603050405020304" pitchFamily="18" charset="0"/>
              </a:rPr>
              <a:t>THE STORY</a:t>
            </a:r>
          </a:p>
        </p:txBody>
      </p:sp>
      <p:sp>
        <p:nvSpPr>
          <p:cNvPr id="19" name="Rectangle 18">
            <a:extLst>
              <a:ext uri="{FF2B5EF4-FFF2-40B4-BE49-F238E27FC236}">
                <a16:creationId xmlns:a16="http://schemas.microsoft.com/office/drawing/2014/main" id="{11D976D6-8C98-48CC-8C34-0468F3167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13938" y="3383280"/>
            <a:ext cx="228600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88596" y="3383280"/>
            <a:ext cx="3703320" cy="914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8211985"/>
      </p:ext>
    </p:extLst>
  </p:cSld>
  <p:clrMapOvr>
    <a:masterClrMapping/>
  </p:clrMapOvr>
</p:sld>
</file>

<file path=ppt/theme/theme1.xml><?xml version="1.0" encoding="utf-8"?>
<a:theme xmlns:a="http://schemas.openxmlformats.org/drawingml/2006/main" name="Kar Payı">
  <a:themeElements>
    <a:clrScheme name="Kar Payı">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Kar Payı">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Kar Payı">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otalTime>3</TotalTime>
  <Words>307</Words>
  <Application>Microsoft Office PowerPoint</Application>
  <PresentationFormat>Geniş ekran</PresentationFormat>
  <Paragraphs>43</Paragraphs>
  <Slides>30</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30</vt:i4>
      </vt:variant>
    </vt:vector>
  </HeadingPairs>
  <TitlesOfParts>
    <vt:vector size="36" baseType="lpstr">
      <vt:lpstr>Calibri</vt:lpstr>
      <vt:lpstr>Gill Sans MT</vt:lpstr>
      <vt:lpstr>Whitney</vt:lpstr>
      <vt:lpstr>Wingdings</vt:lpstr>
      <vt:lpstr>Wingdings 2</vt:lpstr>
      <vt:lpstr>Kar Payı</vt:lpstr>
      <vt:lpstr>COMP491 SenIor Desıgn Project I    2D Story-based Ai Supported Game Design   </vt:lpstr>
      <vt:lpstr>CONTENT </vt:lpstr>
      <vt:lpstr>OUR PLANS</vt:lpstr>
      <vt:lpstr>ARTIFICIAL INTELLIGENCE</vt:lpstr>
      <vt:lpstr>PowerPoint Sunusu</vt:lpstr>
      <vt:lpstr>PowerPoint Sunusu</vt:lpstr>
      <vt:lpstr>PowerPoint Sunusu</vt:lpstr>
      <vt:lpstr>PowerPoint Sunusu</vt:lpstr>
      <vt:lpstr>THE STORY</vt:lpstr>
      <vt:lpstr>CHARACTERS</vt:lpstr>
      <vt:lpstr>OLD MAN</vt:lpstr>
      <vt:lpstr>NURSE</vt:lpstr>
      <vt:lpstr>SOLDIER</vt:lpstr>
      <vt:lpstr>COMMANDER</vt:lpstr>
      <vt:lpstr>ENVIRONMENT</vt:lpstr>
      <vt:lpstr>SOLDIER TENT</vt:lpstr>
      <vt:lpstr>COMMANDER TENT</vt:lpstr>
      <vt:lpstr>COMMUNICATION TENT</vt:lpstr>
      <vt:lpstr>EQUIPMENT TENT</vt:lpstr>
      <vt:lpstr>HEALTH TENT</vt:lpstr>
      <vt:lpstr>BOXES</vt:lpstr>
      <vt:lpstr>BARBED WIRE</vt:lpstr>
      <vt:lpstr>BACKGROUND</vt:lpstr>
      <vt:lpstr>ANIMATIONS</vt:lpstr>
      <vt:lpstr>OLD MAN ANIMATION</vt:lpstr>
      <vt:lpstr>COMMANDER ANIMATION</vt:lpstr>
      <vt:lpstr>SOLDIER ANIMATION</vt:lpstr>
      <vt:lpstr>Nurse anımatıon</vt:lpstr>
      <vt:lpstr>Conclusıon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COMP491 SenIor Desıgn Project I    2D Story-based Ai Supported Game Design   </dc:title>
  <dc:creator>ATAKAN ERMETE</dc:creator>
  <cp:lastModifiedBy>ATAKAN ERMETE</cp:lastModifiedBy>
  <cp:revision>1</cp:revision>
  <dcterms:created xsi:type="dcterms:W3CDTF">2020-12-03T19:08:06Z</dcterms:created>
  <dcterms:modified xsi:type="dcterms:W3CDTF">2020-12-03T19:11:38Z</dcterms:modified>
</cp:coreProperties>
</file>